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  <p:sldMasterId id="2147483846" r:id="rId5"/>
  </p:sldMasterIdLst>
  <p:notesMasterIdLst>
    <p:notesMasterId r:id="rId14"/>
  </p:notesMasterIdLst>
  <p:sldIdLst>
    <p:sldId id="266" r:id="rId6"/>
    <p:sldId id="275" r:id="rId7"/>
    <p:sldId id="259" r:id="rId8"/>
    <p:sldId id="272" r:id="rId9"/>
    <p:sldId id="271" r:id="rId10"/>
    <p:sldId id="273" r:id="rId11"/>
    <p:sldId id="274" r:id="rId12"/>
    <p:sldId id="269" r:id="rId13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 /><Relationship Id="rId13" Type="http://schemas.openxmlformats.org/officeDocument/2006/relationships/slide" Target="slides/slide8.xml" /><Relationship Id="rId18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7" Type="http://schemas.openxmlformats.org/officeDocument/2006/relationships/slide" Target="slides/slide2.xml" /><Relationship Id="rId12" Type="http://schemas.openxmlformats.org/officeDocument/2006/relationships/slide" Target="slides/slide7.xml" /><Relationship Id="rId17" Type="http://schemas.openxmlformats.org/officeDocument/2006/relationships/theme" Target="theme/theme1.xml" /><Relationship Id="rId2" Type="http://schemas.openxmlformats.org/officeDocument/2006/relationships/customXml" Target="../customXml/item2.xml" /><Relationship Id="rId16" Type="http://schemas.openxmlformats.org/officeDocument/2006/relationships/viewProps" Target="view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1.xml" /><Relationship Id="rId11" Type="http://schemas.openxmlformats.org/officeDocument/2006/relationships/slide" Target="slides/slide6.xml" /><Relationship Id="rId5" Type="http://schemas.openxmlformats.org/officeDocument/2006/relationships/slideMaster" Target="slideMasters/slideMaster2.xml" /><Relationship Id="rId15" Type="http://schemas.openxmlformats.org/officeDocument/2006/relationships/presProps" Target="presProps.xml" /><Relationship Id="rId10" Type="http://schemas.openxmlformats.org/officeDocument/2006/relationships/slide" Target="slides/slide5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4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7AE82-B6AD-4599-A014-C0DCF2F9EBC4}" type="datetimeFigureOut">
              <a:rPr lang="es-419" smtClean="0"/>
              <a:t>30/6/2020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1F5EE-C0D9-4871-957D-D1C2373F2E9E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0946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D78A92-0141-4330-8F3E-FAADFAC23844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939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340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7016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192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493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    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  <a:br>
              <a:rPr lang="es-ES" noProof="0"/>
            </a:br>
            <a:r>
              <a:rPr lang="es-ES" noProof="0"/>
              <a:t>20XX</a:t>
            </a:r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Consigna</a:t>
            </a:r>
          </a:p>
        </p:txBody>
      </p:sp>
      <p:sp>
        <p:nvSpPr>
          <p:cNvPr id="40" name="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28070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Sergio Valladares</a:t>
            </a:r>
          </a:p>
        </p:txBody>
      </p:sp>
      <p:sp>
        <p:nvSpPr>
          <p:cNvPr id="20" name="Marcador de texto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Teléfono:</a:t>
            </a:r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678 555-0128</a:t>
            </a:r>
          </a:p>
        </p:txBody>
      </p:sp>
      <p:sp>
        <p:nvSpPr>
          <p:cNvPr id="22" name="Marcador de texto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electrónico: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BERGQVIST@EXAMPLE.COM</a:t>
            </a:r>
          </a:p>
        </p:txBody>
      </p:sp>
      <p:sp>
        <p:nvSpPr>
          <p:cNvPr id="3" name="Gráfico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592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8924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    </a:t>
            </a:r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0" name="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89577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24" name="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99406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5816818"/>
            <a:ext cx="2743200" cy="365125"/>
          </a:xfrm>
        </p:spPr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64271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contenido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1" name="Marcador de posición de texto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contenido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08113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noProof="0"/>
              <a:t>DD.MM.20XX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89504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Marcador de posición de imagen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6" name="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noProof="0"/>
              <a:t>DD.MM.20XX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" name="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4402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ips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6" name="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noProof="0"/>
              <a:t>DD.MM.20XX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" name="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245995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noProof="0"/>
              <a:t>DD.MM.20XX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18" name="Gráfico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40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39415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noProof="0"/>
              <a:t>DD.MM.20XX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8782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arcador de posición de imagen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24" name="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5724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60943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    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Mes</a:t>
            </a:r>
            <a:br>
              <a:rPr lang="es-ES" noProof="0"/>
            </a:br>
            <a:r>
              <a:rPr lang="es-ES" noProof="0"/>
              <a:t>20XX</a:t>
            </a:r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Consigna</a:t>
            </a:r>
          </a:p>
        </p:txBody>
      </p:sp>
      <p:sp>
        <p:nvSpPr>
          <p:cNvPr id="40" name="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690356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arcador de posición de imagen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24" name="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5724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7673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Gráfico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DISEÑO DE TEXTO 02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Gráfico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28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25374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6" name="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DISEÑO DE TEXTO 02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texto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32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16343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es-ES" noProof="0"/>
              <a:t>COMPARACIÓN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Gráfico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724104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30 %</a:t>
            </a:r>
          </a:p>
        </p:txBody>
      </p:sp>
      <p:sp>
        <p:nvSpPr>
          <p:cNvPr id="30" name="Marcador de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25" name="Marcador de texto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25 %</a:t>
            </a:r>
          </a:p>
        </p:txBody>
      </p:sp>
      <p:sp>
        <p:nvSpPr>
          <p:cNvPr id="29" name="Marcador de texto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33" name="Marcador de texto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20 %</a:t>
            </a:r>
          </a:p>
        </p:txBody>
      </p:sp>
      <p:sp>
        <p:nvSpPr>
          <p:cNvPr id="36" name="Marcador de texto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5 %</a:t>
            </a:r>
          </a:p>
        </p:txBody>
      </p:sp>
      <p:sp>
        <p:nvSpPr>
          <p:cNvPr id="39" name="Marcador de texto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19" name="Marcador de posición de gráfico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 gráfico</a:t>
            </a:r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Gráfico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3672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2014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lipse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3" name="Gráfico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posición de tabla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tabla</a:t>
            </a:r>
          </a:p>
        </p:txBody>
      </p:sp>
      <p:grpSp>
        <p:nvGrpSpPr>
          <p:cNvPr id="45" name="Gráfico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orma libre: Forma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orma libre: Forma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orma libre: Forma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Gráfico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36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DIAPOSITIVA DE TABLA</a:t>
            </a:r>
          </a:p>
        </p:txBody>
      </p:sp>
    </p:spTree>
    <p:extLst>
      <p:ext uri="{BB962C8B-B14F-4D97-AF65-F5344CB8AC3E}">
        <p14:creationId xmlns:p14="http://schemas.microsoft.com/office/powerpoint/2010/main" val="42201398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Marcador de posición de imagen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Forma libre: Forma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5" name="Forma libre: Forma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Gráfico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 GRANDE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orma libre: Forma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95062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ipse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6" name="Gráfico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8" name="Marcador de posición de elemento multimedia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medios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" name="Forma libre: Forma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997529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¡GRACIAS!</a:t>
            </a:r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Marcador de texto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Sergio Valladares</a:t>
            </a:r>
          </a:p>
        </p:txBody>
      </p:sp>
      <p:sp>
        <p:nvSpPr>
          <p:cNvPr id="20" name="Marcador de texto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Teléfono:</a:t>
            </a:r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678 555-0128</a:t>
            </a:r>
          </a:p>
        </p:txBody>
      </p:sp>
      <p:sp>
        <p:nvSpPr>
          <p:cNvPr id="22" name="Marcador de texto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Correo electrónico:</a:t>
            </a:r>
          </a:p>
        </p:txBody>
      </p:sp>
      <p:sp>
        <p:nvSpPr>
          <p:cNvPr id="23" name="Marcador de texto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BERGQVIST@EXAMPLE.COM</a:t>
            </a:r>
          </a:p>
        </p:txBody>
      </p:sp>
      <p:sp>
        <p:nvSpPr>
          <p:cNvPr id="3" name="Gráfico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59200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2955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Gráfico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DISEÑO DE TEXTO 02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Gráfico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6" y="1726672"/>
            <a:ext cx="4284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0600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    </a:t>
            </a:r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0" name="Gráfico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709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Elipse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Gráfico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24" name="Gráfico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DD.MM.20XX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3094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5816818"/>
            <a:ext cx="2743200" cy="365125"/>
          </a:xfrm>
        </p:spPr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86650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contenido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1" name="Marcador de posición de texto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contenido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5166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noProof="0"/>
              <a:t>DD.MM.20XX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Gráfico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4" name="Marcador de contenido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676076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Marcador de posición de imagen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6" name="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noProof="0"/>
              <a:t>DD.MM.20XX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" name="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87133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ips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6" name="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noProof="0"/>
              <a:t>DD.MM.20XX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3" name="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texto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844388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noProof="0"/>
              <a:t>DD.MM.20XX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18" name="Gráfico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408000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Título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69576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 noProof="0"/>
              <a:t>DD.MM.20XX</a:t>
            </a: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727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6" name="Gráfico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DISEÑO DE TEXTO 02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8" name="Forma libre: Forma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texto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Gráfico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1" y="2045662"/>
            <a:ext cx="4320000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2688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/>
            </a:lvl1pPr>
          </a:lstStyle>
          <a:p>
            <a:pPr rtl="0"/>
            <a:r>
              <a:rPr lang="es-ES" noProof="0"/>
              <a:t>COMPARACIÓN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Gráfico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28" name="Marcador de texto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7957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ipse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9" name="Gráfico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DIAPOSITIVA CON GRÁFICO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30 %</a:t>
            </a:r>
          </a:p>
        </p:txBody>
      </p:sp>
      <p:sp>
        <p:nvSpPr>
          <p:cNvPr id="30" name="Marcador de texto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25" name="Marcador de texto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25 %</a:t>
            </a:r>
          </a:p>
        </p:txBody>
      </p:sp>
      <p:sp>
        <p:nvSpPr>
          <p:cNvPr id="29" name="Marcador de texto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10 %</a:t>
            </a:r>
          </a:p>
        </p:txBody>
      </p:sp>
      <p:sp>
        <p:nvSpPr>
          <p:cNvPr id="33" name="Marcador de texto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20 %</a:t>
            </a:r>
          </a:p>
        </p:txBody>
      </p:sp>
      <p:sp>
        <p:nvSpPr>
          <p:cNvPr id="36" name="Marcador de texto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5 %</a:t>
            </a:r>
          </a:p>
        </p:txBody>
      </p:sp>
      <p:sp>
        <p:nvSpPr>
          <p:cNvPr id="39" name="Marcador de texto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Título de la categoría</a:t>
            </a:r>
          </a:p>
        </p:txBody>
      </p:sp>
      <p:sp>
        <p:nvSpPr>
          <p:cNvPr id="19" name="Marcador de posición de gráfico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 gráfico</a:t>
            </a:r>
          </a:p>
        </p:txBody>
      </p:sp>
      <p:grpSp>
        <p:nvGrpSpPr>
          <p:cNvPr id="41" name="Gráfico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Gráfico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8" y="2267879"/>
            <a:ext cx="3672000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9168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lipse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3" name="Gráfico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rtl="0">
              <a:defRPr/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7" name="Marcador de texto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posición de tabla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una tabla</a:t>
            </a:r>
          </a:p>
        </p:txBody>
      </p:sp>
      <p:grpSp>
        <p:nvGrpSpPr>
          <p:cNvPr id="45" name="Gráfico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9" name="Forma libre: Forma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0" name="Forma libre: Forma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1" name="Forma libre: Forma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Gráfico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360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DIAPOSITIVA DE TABLA</a:t>
            </a:r>
          </a:p>
        </p:txBody>
      </p:sp>
    </p:spTree>
    <p:extLst>
      <p:ext uri="{BB962C8B-B14F-4D97-AF65-F5344CB8AC3E}">
        <p14:creationId xmlns:p14="http://schemas.microsoft.com/office/powerpoint/2010/main" val="315159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Marcador de posición de imagen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Forma libre: Forma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5" name="Forma libre: Forma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Gráfico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 GRANDE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1" name="Marcador de texto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orma libre: Forma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1" name="Forma libre: Forma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2" name="Forma libre: Forma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4937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ipse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6" name="Gráfico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8" name="Marcador de posición de elemento multimedia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medios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" name="Forma libre: Forma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0375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 /><Relationship Id="rId13" Type="http://schemas.openxmlformats.org/officeDocument/2006/relationships/slideLayout" Target="../slideLayouts/slideLayout32.xml" /><Relationship Id="rId18" Type="http://schemas.openxmlformats.org/officeDocument/2006/relationships/slideLayout" Target="../slideLayouts/slideLayout37.xml" /><Relationship Id="rId3" Type="http://schemas.openxmlformats.org/officeDocument/2006/relationships/slideLayout" Target="../slideLayouts/slideLayout22.xml" /><Relationship Id="rId7" Type="http://schemas.openxmlformats.org/officeDocument/2006/relationships/slideLayout" Target="../slideLayouts/slideLayout26.xml" /><Relationship Id="rId12" Type="http://schemas.openxmlformats.org/officeDocument/2006/relationships/slideLayout" Target="../slideLayouts/slideLayout31.xml" /><Relationship Id="rId17" Type="http://schemas.openxmlformats.org/officeDocument/2006/relationships/slideLayout" Target="../slideLayouts/slideLayout36.xml" /><Relationship Id="rId2" Type="http://schemas.openxmlformats.org/officeDocument/2006/relationships/slideLayout" Target="../slideLayouts/slideLayout21.xml" /><Relationship Id="rId16" Type="http://schemas.openxmlformats.org/officeDocument/2006/relationships/slideLayout" Target="../slideLayouts/slideLayout35.xml" /><Relationship Id="rId20" Type="http://schemas.openxmlformats.org/officeDocument/2006/relationships/theme" Target="../theme/theme2.xml" /><Relationship Id="rId1" Type="http://schemas.openxmlformats.org/officeDocument/2006/relationships/slideLayout" Target="../slideLayouts/slideLayout20.xml" /><Relationship Id="rId6" Type="http://schemas.openxmlformats.org/officeDocument/2006/relationships/slideLayout" Target="../slideLayouts/slideLayout25.xml" /><Relationship Id="rId11" Type="http://schemas.openxmlformats.org/officeDocument/2006/relationships/slideLayout" Target="../slideLayouts/slideLayout30.xml" /><Relationship Id="rId5" Type="http://schemas.openxmlformats.org/officeDocument/2006/relationships/slideLayout" Target="../slideLayouts/slideLayout24.xml" /><Relationship Id="rId15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29.xml" /><Relationship Id="rId19" Type="http://schemas.openxmlformats.org/officeDocument/2006/relationships/slideLayout" Target="../slideLayouts/slideLayout38.xml" /><Relationship Id="rId4" Type="http://schemas.openxmlformats.org/officeDocument/2006/relationships/slideLayout" Target="../slideLayouts/slideLayout23.xml" /><Relationship Id="rId9" Type="http://schemas.openxmlformats.org/officeDocument/2006/relationships/slideLayout" Target="../slideLayouts/slideLayout28.xml" /><Relationship Id="rId14" Type="http://schemas.openxmlformats.org/officeDocument/2006/relationships/slideLayout" Target="../slideLayouts/slideLayout3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344352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DD.MM.20XX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383164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jpe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4.xml" /><Relationship Id="rId6" Type="http://schemas.openxmlformats.org/officeDocument/2006/relationships/image" Target="../media/image8.gif" /><Relationship Id="rId5" Type="http://schemas.openxmlformats.org/officeDocument/2006/relationships/image" Target="../media/image7.svg" /><Relationship Id="rId4" Type="http://schemas.openxmlformats.org/officeDocument/2006/relationships/image" Target="../media/image6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4.xml" /><Relationship Id="rId6" Type="http://schemas.openxmlformats.org/officeDocument/2006/relationships/image" Target="../media/image8.gif" /><Relationship Id="rId5" Type="http://schemas.openxmlformats.org/officeDocument/2006/relationships/image" Target="../media/image5.png" /><Relationship Id="rId4" Type="http://schemas.openxmlformats.org/officeDocument/2006/relationships/image" Target="../media/image10.sv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 /><Relationship Id="rId3" Type="http://schemas.openxmlformats.org/officeDocument/2006/relationships/image" Target="../media/image11.png" /><Relationship Id="rId7" Type="http://schemas.openxmlformats.org/officeDocument/2006/relationships/image" Target="../media/image1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4.xml" /><Relationship Id="rId6" Type="http://schemas.openxmlformats.org/officeDocument/2006/relationships/image" Target="../media/image8.gif" /><Relationship Id="rId5" Type="http://schemas.openxmlformats.org/officeDocument/2006/relationships/image" Target="../media/image13.png" /><Relationship Id="rId4" Type="http://schemas.openxmlformats.org/officeDocument/2006/relationships/image" Target="../media/image12.sv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4.xml" /><Relationship Id="rId5" Type="http://schemas.openxmlformats.org/officeDocument/2006/relationships/image" Target="../media/image8.gif" /><Relationship Id="rId4" Type="http://schemas.openxmlformats.org/officeDocument/2006/relationships/image" Target="../media/image5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4.xml" /><Relationship Id="rId6" Type="http://schemas.openxmlformats.org/officeDocument/2006/relationships/image" Target="../media/image8.gif" /><Relationship Id="rId5" Type="http://schemas.openxmlformats.org/officeDocument/2006/relationships/image" Target="../media/image5.png" /><Relationship Id="rId4" Type="http://schemas.openxmlformats.org/officeDocument/2006/relationships/image" Target="../media/image20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9.xml" /><Relationship Id="rId5" Type="http://schemas.openxmlformats.org/officeDocument/2006/relationships/image" Target="../media/image23.svg" /><Relationship Id="rId4" Type="http://schemas.openxmlformats.org/officeDocument/2006/relationships/image" Target="../media/image2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29" y="1802559"/>
            <a:ext cx="3288671" cy="949829"/>
          </a:xfrm>
        </p:spPr>
        <p:txBody>
          <a:bodyPr rtlCol="0"/>
          <a:lstStyle/>
          <a:p>
            <a:br>
              <a:rPr lang="es-ES" sz="4800"/>
            </a:br>
            <a:r>
              <a:rPr lang="es-ES" sz="3600"/>
              <a:t>Anteproyecto</a:t>
            </a:r>
            <a:br>
              <a:rPr lang="es-ES" sz="3600"/>
            </a:br>
            <a:r>
              <a:rPr lang="es-ES" sz="1600" i="1" err="1"/>
              <a:t>where</a:t>
            </a:r>
            <a:r>
              <a:rPr lang="es-ES" sz="1600" i="1"/>
              <a:t> </a:t>
            </a:r>
            <a:r>
              <a:rPr lang="es-ES" sz="1600" i="1" err="1"/>
              <a:t>is</a:t>
            </a:r>
            <a:r>
              <a:rPr lang="es-ES" sz="1600" i="1"/>
              <a:t> </a:t>
            </a:r>
            <a:r>
              <a:rPr lang="es-ES" sz="1600" i="1" err="1"/>
              <a:t>my</a:t>
            </a:r>
            <a:endParaRPr lang="es-ES" sz="1600" i="1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s-ES"/>
              <a:t>Matías Robles</a:t>
            </a:r>
          </a:p>
          <a:p>
            <a:r>
              <a:rPr lang="es-ES"/>
              <a:t>Tamara Salgado </a:t>
            </a:r>
            <a:endParaRPr lang="es-ES">
              <a:cs typeface="Arial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s-ES"/>
              <a:t>Junio</a:t>
            </a:r>
            <a:br>
              <a:rPr lang="es-ES"/>
            </a:br>
            <a:r>
              <a:rPr lang="es-ES"/>
              <a:t>2020</a:t>
            </a:r>
          </a:p>
        </p:txBody>
      </p:sp>
      <p:pic>
        <p:nvPicPr>
          <p:cNvPr id="4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3211E66-3B48-4C6E-B269-5C4593D1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797511"/>
            <a:ext cx="1316183" cy="1240214"/>
          </a:xfrm>
          <a:prstGeom prst="rect">
            <a:avLst/>
          </a:prstGeom>
        </p:spPr>
      </p:pic>
      <p:pic>
        <p:nvPicPr>
          <p:cNvPr id="15" name="Marcador de posición de imagen 14" descr="Imagen que contiene persona, interior, hombre, cuarto&#10;&#10;Descripción generada automáticamente">
            <a:extLst>
              <a:ext uri="{FF2B5EF4-FFF2-40B4-BE49-F238E27FC236}">
                <a16:creationId xmlns:a16="http://schemas.microsoft.com/office/drawing/2014/main" id="{0A1D2976-AE57-46A5-9D80-0F3B067C079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8" r="11748"/>
          <a:stretch>
            <a:fillRect/>
          </a:stretch>
        </p:blipFill>
        <p:spPr>
          <a:xfrm>
            <a:off x="4610632" y="-13938"/>
            <a:ext cx="7586661" cy="6088495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19550"/>
            <a:ext cx="10515600" cy="676275"/>
          </a:xfrm>
        </p:spPr>
        <p:txBody>
          <a:bodyPr rtlCol="0"/>
          <a:lstStyle/>
          <a:p>
            <a:r>
              <a:rPr lang="es-ES"/>
              <a:t>El Problema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2</a:t>
            </a:fld>
            <a:endParaRPr lang="es-ES"/>
          </a:p>
        </p:txBody>
      </p:sp>
      <p:pic>
        <p:nvPicPr>
          <p:cNvPr id="8" name="Imagen 10">
            <a:extLst>
              <a:ext uri="{FF2B5EF4-FFF2-40B4-BE49-F238E27FC236}">
                <a16:creationId xmlns:a16="http://schemas.microsoft.com/office/drawing/2014/main" id="{CEB63719-CE31-4F90-B557-14633A7C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943" y="5147"/>
            <a:ext cx="1389784" cy="1443644"/>
          </a:xfrm>
          <a:prstGeom prst="rect">
            <a:avLst/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850B035-7FD9-446B-89EE-0BFD994BFB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16BC2F1C-BA89-4D68-B9A3-F58F09BC5E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435" y="2908963"/>
            <a:ext cx="6241316" cy="2887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9705" indent="-179705"/>
            <a:r>
              <a:rPr lang="es-419">
                <a:ea typeface="+mn-lt"/>
                <a:cs typeface="+mn-lt"/>
              </a:rPr>
              <a:t>Ausencia de un canal de comunicación actualizado entre medios de transporte y pasajeros.</a:t>
            </a:r>
            <a:endParaRPr lang="es-ES">
              <a:ea typeface="+mn-lt"/>
              <a:cs typeface="+mn-lt"/>
            </a:endParaRPr>
          </a:p>
          <a:p>
            <a:pPr marL="179705" indent="-179705"/>
            <a:r>
              <a:rPr lang="es-419">
                <a:ea typeface="+mn-lt"/>
                <a:cs typeface="+mn-lt"/>
              </a:rPr>
              <a:t>Ausencia de una organización estructurada por parte de las empresas de transporte.</a:t>
            </a:r>
            <a:endParaRPr lang="es-419">
              <a:cs typeface="Arial"/>
            </a:endParaRPr>
          </a:p>
          <a:p>
            <a:pPr marL="179705" indent="-179705"/>
            <a:r>
              <a:rPr lang="es-419">
                <a:ea typeface="+mn-lt"/>
                <a:cs typeface="+mn-lt"/>
              </a:rPr>
              <a:t>Escases de medios de transporte ( demasiada demanda para poca oferta).</a:t>
            </a:r>
            <a:endParaRPr lang="es-419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FC9324A3-934E-46C2-ACC8-DFF9012F9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7031" y="2517450"/>
            <a:ext cx="3682048" cy="3664493"/>
          </a:xfrm>
          <a:prstGeom prst="rect">
            <a:avLst/>
          </a:prstGeom>
        </p:spPr>
      </p:pic>
      <p:pic>
        <p:nvPicPr>
          <p:cNvPr id="10" name="Imagen 11">
            <a:extLst>
              <a:ext uri="{FF2B5EF4-FFF2-40B4-BE49-F238E27FC236}">
                <a16:creationId xmlns:a16="http://schemas.microsoft.com/office/drawing/2014/main" id="{F6B2B627-069D-4D16-AABB-3BA4E022E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087" y="726969"/>
            <a:ext cx="678873" cy="6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9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19550"/>
            <a:ext cx="10515600" cy="676275"/>
          </a:xfrm>
        </p:spPr>
        <p:txBody>
          <a:bodyPr rtlCol="0"/>
          <a:lstStyle/>
          <a:p>
            <a:pPr rtl="0"/>
            <a:r>
              <a:rPr lang="es-ES"/>
              <a:t>Objetivos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2014400"/>
            <a:ext cx="10515599" cy="497309"/>
          </a:xfrm>
        </p:spPr>
        <p:txBody>
          <a:bodyPr rtlCol="0"/>
          <a:lstStyle/>
          <a:p>
            <a:pPr algn="just"/>
            <a:r>
              <a:rPr lang="es-ES"/>
              <a:t>Objetivo General: </a:t>
            </a:r>
            <a:r>
              <a:rPr lang="es-MX"/>
              <a:t>Entregar un canal de información entre medios de transporte y población de la región de Ñuble, de una manera amigable, interactiva, oportuna y en tiempo real.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311" y="3167943"/>
            <a:ext cx="4365625" cy="365125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es-ES"/>
              <a:t>Objetivos Específicos: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1311" y="3660608"/>
            <a:ext cx="10515599" cy="1814221"/>
          </a:xfrm>
        </p:spPr>
        <p:txBody>
          <a:bodyPr rtlCol="0">
            <a:normAutofit/>
          </a:bodyPr>
          <a:lstStyle/>
          <a:p>
            <a:r>
              <a:rPr lang="es-MX" sz="1600"/>
              <a:t>Investigar tecnologías que permitan el desarrollo multiplataforma con GPS.</a:t>
            </a:r>
          </a:p>
          <a:p>
            <a:r>
              <a:rPr lang="es-MX" sz="1600"/>
              <a:t>Desarrollar la aplicación web.</a:t>
            </a:r>
          </a:p>
          <a:p>
            <a:r>
              <a:rPr lang="es-MX" sz="1600"/>
              <a:t>Contactar empresas que utilicen el software.</a:t>
            </a:r>
          </a:p>
          <a:p>
            <a:r>
              <a:rPr lang="es-MX" sz="1600"/>
              <a:t>Capacitar a las empresas en el uso de la app.</a:t>
            </a:r>
          </a:p>
          <a:p>
            <a:r>
              <a:rPr lang="es-MX" sz="1600"/>
              <a:t>Difundir la aplicación en los diferentes terminales.</a:t>
            </a:r>
            <a:endParaRPr lang="es-ES" sz="160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3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9FD4C4D-A7F3-4BAB-8619-1E5CE1488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1230" y="2853699"/>
            <a:ext cx="3710840" cy="2473893"/>
          </a:xfrm>
          <a:prstGeom prst="rect">
            <a:avLst/>
          </a:prstGeom>
        </p:spPr>
      </p:pic>
      <p:pic>
        <p:nvPicPr>
          <p:cNvPr id="8" name="Imagen 10">
            <a:extLst>
              <a:ext uri="{FF2B5EF4-FFF2-40B4-BE49-F238E27FC236}">
                <a16:creationId xmlns:a16="http://schemas.microsoft.com/office/drawing/2014/main" id="{CEB63719-CE31-4F90-B557-14633A7CD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943" y="5147"/>
            <a:ext cx="1389784" cy="1443644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5A01047D-1083-42F5-A863-9B8AAFD47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731718"/>
            <a:ext cx="678873" cy="6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19550"/>
            <a:ext cx="10515600" cy="676275"/>
          </a:xfrm>
        </p:spPr>
        <p:txBody>
          <a:bodyPr rtlCol="0"/>
          <a:lstStyle/>
          <a:p>
            <a:r>
              <a:rPr lang="es-MX" sz="3200"/>
              <a:t>Requisitos funcionales y limitaciones 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D2ADBCC-EFFC-4B25-862C-5F2E92860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824" y="3346203"/>
            <a:ext cx="4993240" cy="2958203"/>
          </a:xfrm>
          <a:prstGeom prst="rect">
            <a:avLst/>
          </a:prstGeom>
        </p:spPr>
      </p:pic>
      <p:pic>
        <p:nvPicPr>
          <p:cNvPr id="4" name="Imagen 5">
            <a:extLst>
              <a:ext uri="{FF2B5EF4-FFF2-40B4-BE49-F238E27FC236}">
                <a16:creationId xmlns:a16="http://schemas.microsoft.com/office/drawing/2014/main" id="{0F99724F-9642-427C-896C-2363DC921D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29" t="1041" r="-1786"/>
          <a:stretch/>
        </p:blipFill>
        <p:spPr>
          <a:xfrm>
            <a:off x="0" y="0"/>
            <a:ext cx="1323229" cy="1442147"/>
          </a:xfrm>
          <a:prstGeom prst="rect">
            <a:avLst/>
          </a:prstGeom>
        </p:spPr>
      </p:pic>
      <p:pic>
        <p:nvPicPr>
          <p:cNvPr id="3" name="Imagen 11">
            <a:extLst>
              <a:ext uri="{FF2B5EF4-FFF2-40B4-BE49-F238E27FC236}">
                <a16:creationId xmlns:a16="http://schemas.microsoft.com/office/drawing/2014/main" id="{A9FE7FE1-7836-417D-8463-816F027C9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731718"/>
            <a:ext cx="678873" cy="684019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FD4E33-3003-421E-8363-58B627B78846}"/>
              </a:ext>
            </a:extLst>
          </p:cNvPr>
          <p:cNvSpPr txBox="1">
            <a:spLocks/>
          </p:cNvSpPr>
          <p:nvPr/>
        </p:nvSpPr>
        <p:spPr>
          <a:xfrm>
            <a:off x="6814761" y="1937343"/>
            <a:ext cx="2921286" cy="308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cs typeface="Arial"/>
              </a:rPr>
              <a:t>Requisitos Funcionales</a:t>
            </a:r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B2EA4A6-91E6-4AA9-AA83-CF441E2A02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8435" y="2335324"/>
            <a:ext cx="4365625" cy="23336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9705" indent="-179705" algn="just"/>
            <a:r>
              <a:rPr lang="es-ES">
                <a:cs typeface="Arial"/>
              </a:rPr>
              <a:t>Conectividad en zonas rurales.</a:t>
            </a:r>
          </a:p>
          <a:p>
            <a:pPr marL="179705" indent="-179705" algn="just"/>
            <a:r>
              <a:rPr lang="es-ES">
                <a:cs typeface="Arial"/>
              </a:rPr>
              <a:t>Analfabetismo digital en zonas rurales. </a:t>
            </a:r>
          </a:p>
          <a:p>
            <a:pPr marL="179705" indent="-179705"/>
            <a:endParaRPr lang="es-ES">
              <a:cs typeface="Arial"/>
            </a:endParaRPr>
          </a:p>
        </p:txBody>
      </p:sp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C7FEB8D7-583E-4C7E-8A74-B85584EDA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18695"/>
              </p:ext>
            </p:extLst>
          </p:nvPr>
        </p:nvGraphicFramePr>
        <p:xfrm>
          <a:off x="5616539" y="2448674"/>
          <a:ext cx="5208316" cy="2243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158">
                  <a:extLst>
                    <a:ext uri="{9D8B030D-6E8A-4147-A177-3AD203B41FA5}">
                      <a16:colId xmlns:a16="http://schemas.microsoft.com/office/drawing/2014/main" val="263850911"/>
                    </a:ext>
                  </a:extLst>
                </a:gridCol>
                <a:gridCol w="2604158">
                  <a:extLst>
                    <a:ext uri="{9D8B030D-6E8A-4147-A177-3AD203B41FA5}">
                      <a16:colId xmlns:a16="http://schemas.microsoft.com/office/drawing/2014/main" val="982950734"/>
                    </a:ext>
                  </a:extLst>
                </a:gridCol>
              </a:tblGrid>
              <a:tr h="362742">
                <a:tc>
                  <a:txBody>
                    <a:bodyPr/>
                    <a:lstStyle/>
                    <a:p>
                      <a:pPr algn="ctr"/>
                      <a:r>
                        <a:rPr lang="es-ES" b="0"/>
                        <a:t>Empresas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/>
                        <a:t>Pasajeros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839204"/>
                  </a:ext>
                </a:extLst>
              </a:tr>
              <a:tr h="902636">
                <a:tc>
                  <a:txBody>
                    <a:bodyPr/>
                    <a:lstStyle/>
                    <a:p>
                      <a:pPr marL="0" indent="0" algn="just">
                        <a:buNone/>
                      </a:pPr>
                      <a:r>
                        <a:rPr lang="es-ES" sz="1400"/>
                        <a:t>CRUD para los recorridos.</a:t>
                      </a:r>
                    </a:p>
                    <a:p>
                      <a:pPr marL="0" lvl="0" indent="0" algn="just">
                        <a:buNone/>
                      </a:pPr>
                      <a:r>
                        <a:rPr lang="es-ES" sz="1200" b="0" i="1"/>
                        <a:t>Recorrido: ruta que sigue un medio de transporte desde un origen a un destino.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400"/>
                        <a:t>Ver recorridos según fecha y hora.</a:t>
                      </a:r>
                      <a:br>
                        <a:rPr lang="es-ES" sz="1400"/>
                      </a:br>
                      <a:r>
                        <a:rPr lang="es-ES" sz="1200" i="1"/>
                        <a:t>Defecto: fecha y hora del sistema.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469835"/>
                  </a:ext>
                </a:extLst>
              </a:tr>
              <a:tr h="657998">
                <a:tc>
                  <a:txBody>
                    <a:bodyPr/>
                    <a:lstStyle/>
                    <a:p>
                      <a:r>
                        <a:rPr lang="es-ES" sz="1400"/>
                        <a:t>CRUD para las noticias.</a:t>
                      </a:r>
                    </a:p>
                    <a:p>
                      <a:pPr lvl="0">
                        <a:buNone/>
                      </a:pPr>
                      <a:r>
                        <a:rPr lang="es-ES" sz="1200" i="1"/>
                        <a:t>Noticia: texto a modo de alerta para los pasajeros.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Ver y Subscribirse a noticias de una empresa.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813305"/>
                  </a:ext>
                </a:extLst>
              </a:tr>
              <a:tr h="30369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400" b="0" i="0" u="none" strike="noStrike" noProof="0">
                          <a:latin typeface="Arial"/>
                        </a:rPr>
                        <a:t>Registrarse e Iniciar Sesión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/>
                        <a:t>Registrarse e Iniciar Sesión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28469"/>
                  </a:ext>
                </a:extLst>
              </a:tr>
            </a:tbl>
          </a:graphicData>
        </a:graphic>
      </p:graphicFrame>
      <p:sp>
        <p:nvSpPr>
          <p:cNvPr id="15" name="Marcador de texto 5">
            <a:extLst>
              <a:ext uri="{FF2B5EF4-FFF2-40B4-BE49-F238E27FC236}">
                <a16:creationId xmlns:a16="http://schemas.microsoft.com/office/drawing/2014/main" id="{B4691B7E-1172-4B5C-8022-85A8833CDB18}"/>
              </a:ext>
            </a:extLst>
          </p:cNvPr>
          <p:cNvSpPr txBox="1">
            <a:spLocks/>
          </p:cNvSpPr>
          <p:nvPr/>
        </p:nvSpPr>
        <p:spPr>
          <a:xfrm>
            <a:off x="1463637" y="1911657"/>
            <a:ext cx="2921286" cy="3346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>
                <a:cs typeface="Arial"/>
              </a:rPr>
              <a:t>Limitaciones</a:t>
            </a:r>
            <a:endParaRPr lang="es-ES"/>
          </a:p>
        </p:txBody>
      </p:sp>
      <p:pic>
        <p:nvPicPr>
          <p:cNvPr id="7" name="Gráfico 7">
            <a:extLst>
              <a:ext uri="{FF2B5EF4-FFF2-40B4-BE49-F238E27FC236}">
                <a16:creationId xmlns:a16="http://schemas.microsoft.com/office/drawing/2014/main" id="{392143C3-71BA-43F3-8B35-BD5615806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1839" y="4175294"/>
            <a:ext cx="1022280" cy="921838"/>
          </a:xfrm>
          <a:prstGeom prst="rect">
            <a:avLst/>
          </a:prstGeom>
        </p:spPr>
      </p:pic>
      <p:pic>
        <p:nvPicPr>
          <p:cNvPr id="12" name="Gráfico 7">
            <a:extLst>
              <a:ext uri="{FF2B5EF4-FFF2-40B4-BE49-F238E27FC236}">
                <a16:creationId xmlns:a16="http://schemas.microsoft.com/office/drawing/2014/main" id="{76E390AC-70AC-4757-9749-19CCC3B45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3051" y="4697563"/>
            <a:ext cx="585629" cy="527996"/>
          </a:xfrm>
          <a:prstGeom prst="rect">
            <a:avLst/>
          </a:prstGeom>
        </p:spPr>
      </p:pic>
      <p:pic>
        <p:nvPicPr>
          <p:cNvPr id="13" name="Gráfico 7">
            <a:extLst>
              <a:ext uri="{FF2B5EF4-FFF2-40B4-BE49-F238E27FC236}">
                <a16:creationId xmlns:a16="http://schemas.microsoft.com/office/drawing/2014/main" id="{9E7A9120-1B71-4753-B940-565ED31FB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0848" y="5031473"/>
            <a:ext cx="405832" cy="38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0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18644-CC22-4444-B451-3EFD7E3F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81050"/>
            <a:ext cx="10515600" cy="676275"/>
          </a:xfrm>
        </p:spPr>
        <p:txBody>
          <a:bodyPr/>
          <a:lstStyle/>
          <a:p>
            <a:r>
              <a:rPr lang="es-419"/>
              <a:t>Factibilidad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4E647B-F099-4BAC-BB7B-40883180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/>
          <a:lstStyle/>
          <a:p>
            <a:pPr rtl="0"/>
            <a:fld id="{D495E168-DA5E-4888-8D8A-92B118324C14}" type="slidenum">
              <a:rPr lang="es-ES" noProof="0" smtClean="0"/>
              <a:t>5</a:t>
            </a:fld>
            <a:endParaRPr lang="es-ES" noProof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4EE31C55-9D9B-4CAD-8952-4DF225983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608751"/>
              </p:ext>
            </p:extLst>
          </p:nvPr>
        </p:nvGraphicFramePr>
        <p:xfrm>
          <a:off x="1858766" y="2479456"/>
          <a:ext cx="5826760" cy="1493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6690">
                  <a:extLst>
                    <a:ext uri="{9D8B030D-6E8A-4147-A177-3AD203B41FA5}">
                      <a16:colId xmlns:a16="http://schemas.microsoft.com/office/drawing/2014/main" val="2760808888"/>
                    </a:ext>
                  </a:extLst>
                </a:gridCol>
                <a:gridCol w="1456690">
                  <a:extLst>
                    <a:ext uri="{9D8B030D-6E8A-4147-A177-3AD203B41FA5}">
                      <a16:colId xmlns:a16="http://schemas.microsoft.com/office/drawing/2014/main" val="2433125923"/>
                    </a:ext>
                  </a:extLst>
                </a:gridCol>
                <a:gridCol w="1456690">
                  <a:extLst>
                    <a:ext uri="{9D8B030D-6E8A-4147-A177-3AD203B41FA5}">
                      <a16:colId xmlns:a16="http://schemas.microsoft.com/office/drawing/2014/main" val="1234709479"/>
                    </a:ext>
                  </a:extLst>
                </a:gridCol>
                <a:gridCol w="1456690">
                  <a:extLst>
                    <a:ext uri="{9D8B030D-6E8A-4147-A177-3AD203B41FA5}">
                      <a16:colId xmlns:a16="http://schemas.microsoft.com/office/drawing/2014/main" val="331265643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Actividad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Tiempo (horas)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Costo x Hora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Total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48086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Análisis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40 hrs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$4.840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$193.600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735985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Diseño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90 hrs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$6.950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$625.500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681454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Desarrollo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85 hrs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$5.200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$442.000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894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Pruebas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30 hrs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$3.550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$106.500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7910493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Despliegue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20 hrs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$5.200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$104.000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65058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Total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265 hrs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$25.740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319530" algn="r"/>
                        </a:tabLst>
                      </a:pPr>
                      <a:r>
                        <a:rPr lang="es-ES" sz="1400">
                          <a:effectLst/>
                        </a:rPr>
                        <a:t>$1.471.600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4440409"/>
                  </a:ext>
                </a:extLst>
              </a:tr>
            </a:tbl>
          </a:graphicData>
        </a:graphic>
      </p:graphicFrame>
      <p:sp>
        <p:nvSpPr>
          <p:cNvPr id="26" name="Marcador de texto 5">
            <a:extLst>
              <a:ext uri="{FF2B5EF4-FFF2-40B4-BE49-F238E27FC236}">
                <a16:creationId xmlns:a16="http://schemas.microsoft.com/office/drawing/2014/main" id="{12B55022-FB12-4BF3-AD9B-C529A96D01D7}"/>
              </a:ext>
            </a:extLst>
          </p:cNvPr>
          <p:cNvSpPr txBox="1">
            <a:spLocks/>
          </p:cNvSpPr>
          <p:nvPr/>
        </p:nvSpPr>
        <p:spPr>
          <a:xfrm>
            <a:off x="1858766" y="1966775"/>
            <a:ext cx="3846709" cy="497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/>
              <a:t>Costo de desarrollo del Software</a:t>
            </a:r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2173265-4D97-472E-9722-EF8178D231E0}"/>
              </a:ext>
            </a:extLst>
          </p:cNvPr>
          <p:cNvSpPr/>
          <p:nvPr/>
        </p:nvSpPr>
        <p:spPr>
          <a:xfrm>
            <a:off x="8260531" y="2849489"/>
            <a:ext cx="19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>
                <a:ea typeface="Cambria" panose="02040503050406030204" pitchFamily="18" charset="0"/>
                <a:cs typeface="Cambria" panose="02040503050406030204" pitchFamily="18" charset="0"/>
              </a:rPr>
              <a:t>Arquitecto de software</a:t>
            </a:r>
            <a:endParaRPr lang="es-419" sz="1400"/>
          </a:p>
        </p:txBody>
      </p:sp>
      <p:graphicFrame>
        <p:nvGraphicFramePr>
          <p:cNvPr id="16" name="Tabla 17">
            <a:extLst>
              <a:ext uri="{FF2B5EF4-FFF2-40B4-BE49-F238E27FC236}">
                <a16:creationId xmlns:a16="http://schemas.microsoft.com/office/drawing/2014/main" id="{F19DE65E-B98C-4A69-8ABF-C8102AAAE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957045"/>
              </p:ext>
            </p:extLst>
          </p:nvPr>
        </p:nvGraphicFramePr>
        <p:xfrm>
          <a:off x="1858766" y="4742081"/>
          <a:ext cx="5826760" cy="15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6485">
                  <a:extLst>
                    <a:ext uri="{9D8B030D-6E8A-4147-A177-3AD203B41FA5}">
                      <a16:colId xmlns:a16="http://schemas.microsoft.com/office/drawing/2014/main" val="4180924740"/>
                    </a:ext>
                  </a:extLst>
                </a:gridCol>
                <a:gridCol w="3780275">
                  <a:extLst>
                    <a:ext uri="{9D8B030D-6E8A-4147-A177-3AD203B41FA5}">
                      <a16:colId xmlns:a16="http://schemas.microsoft.com/office/drawing/2014/main" val="14164858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419" sz="1400"/>
                        <a:t>Servicio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s-419" sz="1400"/>
                        <a:t>Costo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09056027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r>
                        <a:rPr lang="es-419" sz="1400"/>
                        <a:t>Mantenimiento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s-419" sz="1400"/>
                        <a:t>$253.248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062920196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r>
                        <a:rPr lang="es-419" sz="1400"/>
                        <a:t>Dominio Web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s-419" sz="1400"/>
                        <a:t>$12.529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13490169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r>
                        <a:rPr lang="es-419" sz="1400"/>
                        <a:t>Servidor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s-419" sz="1400"/>
                        <a:t>$50.500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00418928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r>
                        <a:rPr lang="es-419" sz="1400"/>
                        <a:t>Total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s-419" sz="1400"/>
                        <a:t>$316.277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235630476"/>
                  </a:ext>
                </a:extLst>
              </a:tr>
            </a:tbl>
          </a:graphicData>
        </a:graphic>
      </p:graphicFrame>
      <p:pic>
        <p:nvPicPr>
          <p:cNvPr id="4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24C65BB-9116-4ACF-AFD0-0026DCD47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9" t="1041" r="-1786"/>
          <a:stretch/>
        </p:blipFill>
        <p:spPr>
          <a:xfrm>
            <a:off x="0" y="0"/>
            <a:ext cx="1323229" cy="1442147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91BF6AE-E94D-4BEA-A3A9-629E48480C87}"/>
              </a:ext>
            </a:extLst>
          </p:cNvPr>
          <p:cNvCxnSpPr/>
          <p:nvPr/>
        </p:nvCxnSpPr>
        <p:spPr>
          <a:xfrm>
            <a:off x="7685526" y="3021159"/>
            <a:ext cx="610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74B08E21-B87A-45D6-B0A4-6100F59A6A13}"/>
              </a:ext>
            </a:extLst>
          </p:cNvPr>
          <p:cNvCxnSpPr/>
          <p:nvPr/>
        </p:nvCxnSpPr>
        <p:spPr>
          <a:xfrm>
            <a:off x="7684951" y="2812804"/>
            <a:ext cx="610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96EC72C2-6600-4F18-9D2D-D2FDBF9153BA}"/>
              </a:ext>
            </a:extLst>
          </p:cNvPr>
          <p:cNvCxnSpPr/>
          <p:nvPr/>
        </p:nvCxnSpPr>
        <p:spPr>
          <a:xfrm>
            <a:off x="7685525" y="3226216"/>
            <a:ext cx="610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210E202A-15E2-4390-A369-802AC5AE1C59}"/>
              </a:ext>
            </a:extLst>
          </p:cNvPr>
          <p:cNvCxnSpPr/>
          <p:nvPr/>
        </p:nvCxnSpPr>
        <p:spPr>
          <a:xfrm>
            <a:off x="7684950" y="3449784"/>
            <a:ext cx="610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1ECA67E9-C15C-4A75-A2D0-B3EAA3736C9B}"/>
              </a:ext>
            </a:extLst>
          </p:cNvPr>
          <p:cNvCxnSpPr/>
          <p:nvPr/>
        </p:nvCxnSpPr>
        <p:spPr>
          <a:xfrm>
            <a:off x="7684950" y="3668859"/>
            <a:ext cx="610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0D824C0-5786-4D12-B666-BD8C253ADD56}"/>
              </a:ext>
            </a:extLst>
          </p:cNvPr>
          <p:cNvSpPr/>
          <p:nvPr/>
        </p:nvSpPr>
        <p:spPr>
          <a:xfrm>
            <a:off x="8260531" y="2639899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/>
              <a:t>Analista Programador</a:t>
            </a:r>
            <a:endParaRPr lang="es-419" sz="110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FD78747-E1C2-4DFF-B2F3-D7042D64949D}"/>
              </a:ext>
            </a:extLst>
          </p:cNvPr>
          <p:cNvSpPr/>
          <p:nvPr/>
        </p:nvSpPr>
        <p:spPr>
          <a:xfrm>
            <a:off x="8260531" y="3060874"/>
            <a:ext cx="1228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>
                <a:ea typeface="Cambria" panose="02040503050406030204" pitchFamily="18" charset="0"/>
                <a:cs typeface="Cambria" panose="02040503050406030204" pitchFamily="18" charset="0"/>
              </a:rPr>
              <a:t>Programador</a:t>
            </a:r>
            <a:endParaRPr lang="es-419" sz="140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CED4E6C1-9AA8-4A4B-856E-2A3FBA05DCB5}"/>
              </a:ext>
            </a:extLst>
          </p:cNvPr>
          <p:cNvSpPr/>
          <p:nvPr/>
        </p:nvSpPr>
        <p:spPr>
          <a:xfrm>
            <a:off x="8295698" y="3514970"/>
            <a:ext cx="1228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>
                <a:ea typeface="Cambria" panose="02040503050406030204" pitchFamily="18" charset="0"/>
                <a:cs typeface="Cambria" panose="02040503050406030204" pitchFamily="18" charset="0"/>
              </a:rPr>
              <a:t>Programador</a:t>
            </a:r>
            <a:endParaRPr lang="es-419" sz="140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79484A9-BE6A-47FF-90F9-D9EDAF6E7118}"/>
              </a:ext>
            </a:extLst>
          </p:cNvPr>
          <p:cNvSpPr/>
          <p:nvPr/>
        </p:nvSpPr>
        <p:spPr>
          <a:xfrm>
            <a:off x="8263894" y="3298143"/>
            <a:ext cx="1628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>
                <a:ea typeface="Cambria" panose="02040503050406030204" pitchFamily="18" charset="0"/>
                <a:cs typeface="Cambria" panose="02040503050406030204" pitchFamily="18" charset="0"/>
              </a:rPr>
              <a:t>Quality Assurance</a:t>
            </a:r>
            <a:endParaRPr lang="es-419" sz="1400"/>
          </a:p>
        </p:txBody>
      </p:sp>
      <p:sp>
        <p:nvSpPr>
          <p:cNvPr id="45" name="Marcador de texto 5">
            <a:extLst>
              <a:ext uri="{FF2B5EF4-FFF2-40B4-BE49-F238E27FC236}">
                <a16:creationId xmlns:a16="http://schemas.microsoft.com/office/drawing/2014/main" id="{097A8F10-3197-4E74-90EC-008824640FDC}"/>
              </a:ext>
            </a:extLst>
          </p:cNvPr>
          <p:cNvSpPr txBox="1">
            <a:spLocks/>
          </p:cNvSpPr>
          <p:nvPr/>
        </p:nvSpPr>
        <p:spPr>
          <a:xfrm>
            <a:off x="1858765" y="4244772"/>
            <a:ext cx="3846709" cy="497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/>
              <a:t>Costo de operación del Software</a:t>
            </a:r>
            <a:endParaRPr lang="es-ES"/>
          </a:p>
        </p:txBody>
      </p:sp>
      <p:pic>
        <p:nvPicPr>
          <p:cNvPr id="3" name="Imagen 11">
            <a:extLst>
              <a:ext uri="{FF2B5EF4-FFF2-40B4-BE49-F238E27FC236}">
                <a16:creationId xmlns:a16="http://schemas.microsoft.com/office/drawing/2014/main" id="{18BD2778-BC75-47D4-A979-27EF2C4C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31718"/>
            <a:ext cx="678873" cy="6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0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9B1A0-11B1-49A1-8483-DDE09278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Factibilidad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93E698-6407-4615-85C3-3A1DB6596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642" y="2535270"/>
            <a:ext cx="4365625" cy="36512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s-419"/>
              <a:t>Tangibles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0483C1-08E5-40C6-BD03-AC9D4872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3F7DCF3-1B86-493F-99C6-0F77A34059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/>
          <a:lstStyle/>
          <a:p>
            <a:r>
              <a:rPr lang="es-419" sz="2400"/>
              <a:t>Beneficios</a:t>
            </a:r>
            <a:endParaRPr lang="es-419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AB44A79-1358-4150-B639-9B5B31ACFB9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547176" y="2535270"/>
            <a:ext cx="4365625" cy="36512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s-419"/>
              <a:t>Intangibles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C90FBD9C-13FF-4308-9F4F-34B0A05FD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886983"/>
              </p:ext>
            </p:extLst>
          </p:nvPr>
        </p:nvGraphicFramePr>
        <p:xfrm>
          <a:off x="830066" y="3108960"/>
          <a:ext cx="5175250" cy="64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0988">
                  <a:extLst>
                    <a:ext uri="{9D8B030D-6E8A-4147-A177-3AD203B41FA5}">
                      <a16:colId xmlns:a16="http://schemas.microsoft.com/office/drawing/2014/main" val="4140220567"/>
                    </a:ext>
                  </a:extLst>
                </a:gridCol>
                <a:gridCol w="2614262">
                  <a:extLst>
                    <a:ext uri="{9D8B030D-6E8A-4147-A177-3AD203B41FA5}">
                      <a16:colId xmlns:a16="http://schemas.microsoft.com/office/drawing/2014/main" val="38200586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Tarifas por medio de transporte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679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Coste Servicio Buses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$3.000 / mensual por bus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751844"/>
                  </a:ext>
                </a:extLst>
              </a:tr>
              <a:tr h="368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Coste Servicio Colectivos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$1.500 / mensual por colectivo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09801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523CBC0C-793E-4D36-A3FD-5A16CCD3D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110431"/>
              </p:ext>
            </p:extLst>
          </p:nvPr>
        </p:nvGraphicFramePr>
        <p:xfrm>
          <a:off x="830065" y="4098637"/>
          <a:ext cx="5175251" cy="85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606">
                  <a:extLst>
                    <a:ext uri="{9D8B030D-6E8A-4147-A177-3AD203B41FA5}">
                      <a16:colId xmlns:a16="http://schemas.microsoft.com/office/drawing/2014/main" val="816490164"/>
                    </a:ext>
                  </a:extLst>
                </a:gridCol>
                <a:gridCol w="2447645">
                  <a:extLst>
                    <a:ext uri="{9D8B030D-6E8A-4147-A177-3AD203B41FA5}">
                      <a16:colId xmlns:a16="http://schemas.microsoft.com/office/drawing/2014/main" val="109283648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Beneficios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230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Coste Servicio Buses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$36.000 / anual por bus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5070998"/>
                  </a:ext>
                </a:extLst>
              </a:tr>
              <a:tr h="368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Coste Servicio Colectivos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$18.000 / anual por colectivo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9267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Total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$54.000 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7933625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42901F9F-3705-410E-BEAD-5A36F86BE295}"/>
              </a:ext>
            </a:extLst>
          </p:cNvPr>
          <p:cNvSpPr/>
          <p:nvPr/>
        </p:nvSpPr>
        <p:spPr>
          <a:xfrm>
            <a:off x="6503472" y="3024205"/>
            <a:ext cx="4453034" cy="91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1" indent="-18000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tabLst>
                <a:tab pos="424180" algn="l"/>
              </a:tabLst>
            </a:pPr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Reconocimiento por parte de los pasajeros</a:t>
            </a:r>
          </a:p>
          <a:p>
            <a:pPr marL="180000" lvl="1" indent="-18000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tabLst>
                <a:tab pos="424180" algn="l"/>
              </a:tabLst>
            </a:pPr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Disminución en los tiempos de espera</a:t>
            </a:r>
            <a:endParaRPr lang="es-41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545AA45-5634-4C10-8360-71BEB2AF2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4166" y="4489512"/>
            <a:ext cx="2528984" cy="2367697"/>
          </a:xfrm>
          <a:prstGeom prst="rect">
            <a:avLst/>
          </a:prstGeom>
        </p:spPr>
      </p:pic>
      <p:pic>
        <p:nvPicPr>
          <p:cNvPr id="15" name="Imagen 10">
            <a:extLst>
              <a:ext uri="{FF2B5EF4-FFF2-40B4-BE49-F238E27FC236}">
                <a16:creationId xmlns:a16="http://schemas.microsoft.com/office/drawing/2014/main" id="{674693C6-9019-4E0D-B9E2-B268E048A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943" y="5147"/>
            <a:ext cx="1389784" cy="1443644"/>
          </a:xfrm>
          <a:prstGeom prst="rect">
            <a:avLst/>
          </a:prstGeom>
        </p:spPr>
      </p:pic>
      <p:pic>
        <p:nvPicPr>
          <p:cNvPr id="13" name="Imagen 11">
            <a:extLst>
              <a:ext uri="{FF2B5EF4-FFF2-40B4-BE49-F238E27FC236}">
                <a16:creationId xmlns:a16="http://schemas.microsoft.com/office/drawing/2014/main" id="{458FD37C-B133-46B9-B341-5EF28205D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31718"/>
            <a:ext cx="678873" cy="684019"/>
          </a:xfrm>
          <a:prstGeom prst="rect">
            <a:avLst/>
          </a:prstGeom>
        </p:spPr>
      </p:pic>
      <p:pic>
        <p:nvPicPr>
          <p:cNvPr id="18" name="Imagen 11">
            <a:extLst>
              <a:ext uri="{FF2B5EF4-FFF2-40B4-BE49-F238E27FC236}">
                <a16:creationId xmlns:a16="http://schemas.microsoft.com/office/drawing/2014/main" id="{9B2FB003-80C3-4953-8401-58718D9DB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55" y="731718"/>
            <a:ext cx="678873" cy="6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1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A49C5-A732-45F1-B0AB-161E09BC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VAN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12676D-49B6-4DB1-B1C5-EFEA5AF0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es-ES" noProof="0" smtClean="0"/>
              <a:t>7</a:t>
            </a:fld>
            <a:endParaRPr lang="es-ES" noProof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05AD6448-9E67-4AC5-B0E7-1D0F9F603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391833"/>
              </p:ext>
            </p:extLst>
          </p:nvPr>
        </p:nvGraphicFramePr>
        <p:xfrm>
          <a:off x="716855" y="2318089"/>
          <a:ext cx="7583289" cy="25192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0643">
                  <a:extLst>
                    <a:ext uri="{9D8B030D-6E8A-4147-A177-3AD203B41FA5}">
                      <a16:colId xmlns:a16="http://schemas.microsoft.com/office/drawing/2014/main" val="1693120952"/>
                    </a:ext>
                  </a:extLst>
                </a:gridCol>
                <a:gridCol w="1056143">
                  <a:extLst>
                    <a:ext uri="{9D8B030D-6E8A-4147-A177-3AD203B41FA5}">
                      <a16:colId xmlns:a16="http://schemas.microsoft.com/office/drawing/2014/main" val="2573676259"/>
                    </a:ext>
                  </a:extLst>
                </a:gridCol>
                <a:gridCol w="1034538">
                  <a:extLst>
                    <a:ext uri="{9D8B030D-6E8A-4147-A177-3AD203B41FA5}">
                      <a16:colId xmlns:a16="http://schemas.microsoft.com/office/drawing/2014/main" val="3538197075"/>
                    </a:ext>
                  </a:extLst>
                </a:gridCol>
                <a:gridCol w="1030907">
                  <a:extLst>
                    <a:ext uri="{9D8B030D-6E8A-4147-A177-3AD203B41FA5}">
                      <a16:colId xmlns:a16="http://schemas.microsoft.com/office/drawing/2014/main" val="3999397470"/>
                    </a:ext>
                  </a:extLst>
                </a:gridCol>
                <a:gridCol w="1059774">
                  <a:extLst>
                    <a:ext uri="{9D8B030D-6E8A-4147-A177-3AD203B41FA5}">
                      <a16:colId xmlns:a16="http://schemas.microsoft.com/office/drawing/2014/main" val="2391275663"/>
                    </a:ext>
                  </a:extLst>
                </a:gridCol>
                <a:gridCol w="1056143">
                  <a:extLst>
                    <a:ext uri="{9D8B030D-6E8A-4147-A177-3AD203B41FA5}">
                      <a16:colId xmlns:a16="http://schemas.microsoft.com/office/drawing/2014/main" val="3809482864"/>
                    </a:ext>
                  </a:extLst>
                </a:gridCol>
                <a:gridCol w="1115141">
                  <a:extLst>
                    <a:ext uri="{9D8B030D-6E8A-4147-A177-3AD203B41FA5}">
                      <a16:colId xmlns:a16="http://schemas.microsoft.com/office/drawing/2014/main" val="2379922100"/>
                    </a:ext>
                  </a:extLst>
                </a:gridCol>
              </a:tblGrid>
              <a:tr h="2593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 </a:t>
                      </a:r>
                      <a:endParaRPr lang="es-419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Año 0</a:t>
                      </a:r>
                      <a:endParaRPr lang="es-419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Año 1</a:t>
                      </a:r>
                      <a:endParaRPr lang="es-419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Año 2</a:t>
                      </a:r>
                      <a:endParaRPr lang="es-419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Año 3</a:t>
                      </a:r>
                      <a:endParaRPr lang="es-419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Año 4</a:t>
                      </a:r>
                      <a:endParaRPr lang="es-419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Año 5</a:t>
                      </a:r>
                      <a:endParaRPr lang="es-419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9581533"/>
                  </a:ext>
                </a:extLst>
              </a:tr>
              <a:tr h="2584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(+) Ingresos</a:t>
                      </a:r>
                      <a:endParaRPr lang="es-419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8960423"/>
                  </a:ext>
                </a:extLst>
              </a:tr>
              <a:tr h="2702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Beneficios</a:t>
                      </a:r>
                      <a:endParaRPr lang="es-419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$504.000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$792.000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$1.116.000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$1.350.000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$1.584.000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9005283"/>
                  </a:ext>
                </a:extLst>
              </a:tr>
              <a:tr h="2584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(-) Costos</a:t>
                      </a:r>
                      <a:endParaRPr lang="es-419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8743885"/>
                  </a:ext>
                </a:extLst>
              </a:tr>
              <a:tr h="4716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Costos de Operación</a:t>
                      </a:r>
                      <a:endParaRPr lang="es-419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$316.277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$316.277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$316.277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$316.277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$316.277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1444249"/>
                  </a:ext>
                </a:extLst>
              </a:tr>
              <a:tr h="2702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(-) Inversión</a:t>
                      </a:r>
                      <a:endParaRPr lang="es-419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 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8789141"/>
                  </a:ext>
                </a:extLst>
              </a:tr>
              <a:tr h="4716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Costo de desarrollo</a:t>
                      </a:r>
                      <a:endParaRPr lang="es-419" sz="16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$1.567.850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0</a:t>
                      </a:r>
                      <a:endParaRPr lang="es-419" sz="2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2716569"/>
                  </a:ext>
                </a:extLst>
              </a:tr>
              <a:tr h="2593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</a:rPr>
                        <a:t>Total</a:t>
                      </a:r>
                      <a:endParaRPr lang="es-419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 b="1">
                          <a:effectLst/>
                        </a:rPr>
                        <a:t>$1.567.850</a:t>
                      </a:r>
                      <a:endParaRPr lang="es-419" sz="2400" b="1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 b="1">
                          <a:effectLst/>
                        </a:rPr>
                        <a:t>$187.723</a:t>
                      </a:r>
                      <a:endParaRPr lang="es-419" sz="2400" b="1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 b="1">
                          <a:effectLst/>
                        </a:rPr>
                        <a:t>$475.723</a:t>
                      </a:r>
                      <a:endParaRPr lang="es-419" sz="2400" b="1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 b="1">
                          <a:effectLst/>
                        </a:rPr>
                        <a:t>$799.723</a:t>
                      </a:r>
                      <a:endParaRPr lang="es-419" sz="2400" b="1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 b="1">
                          <a:effectLst/>
                        </a:rPr>
                        <a:t>$1.033.723</a:t>
                      </a:r>
                      <a:endParaRPr lang="es-419" sz="2400" b="1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400" b="1">
                          <a:effectLst/>
                        </a:rPr>
                        <a:t>$1.267.723</a:t>
                      </a:r>
                      <a:endParaRPr lang="es-419" sz="2400" b="1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81784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4D0D4BBA-C433-4D80-A368-1078132C1B44}"/>
                  </a:ext>
                </a:extLst>
              </p:cNvPr>
              <p:cNvSpPr/>
              <p:nvPr/>
            </p:nvSpPr>
            <p:spPr>
              <a:xfrm>
                <a:off x="3223689" y="5122279"/>
                <a:ext cx="2965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i="1" smtClean="0">
                          <a:latin typeface="Cambria Math" panose="02040503050406030204" pitchFamily="18" charset="0"/>
                        </a:rPr>
                        <m:t>𝑉𝐴𝑁</m:t>
                      </m:r>
                      <m:d>
                        <m:dPr>
                          <m:ctrlPr>
                            <a:rPr lang="es-41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i="0">
                              <a:latin typeface="Cambria Math" panose="02040503050406030204" pitchFamily="18" charset="0"/>
                            </a:rPr>
                            <m:t>10%</m:t>
                          </m:r>
                        </m:e>
                      </m:d>
                      <m:r>
                        <a:rPr lang="es-419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419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419" i="0">
                          <a:latin typeface="Cambria Math" panose="02040503050406030204" pitchFamily="18" charset="0"/>
                        </a:rPr>
                        <m:t>090</m:t>
                      </m:r>
                      <m:r>
                        <a:rPr lang="es-419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419" i="0">
                          <a:latin typeface="Cambria Math" panose="02040503050406030204" pitchFamily="18" charset="0"/>
                        </a:rPr>
                        <m:t>013</m:t>
                      </m:r>
                      <m:r>
                        <a:rPr lang="es-419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419" i="0"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s-419"/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4D0D4BBA-C433-4D80-A368-1078132C1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689" y="5122279"/>
                <a:ext cx="29659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áfico 16">
            <a:extLst>
              <a:ext uri="{FF2B5EF4-FFF2-40B4-BE49-F238E27FC236}">
                <a16:creationId xmlns:a16="http://schemas.microsoft.com/office/drawing/2014/main" id="{84E3F2F2-925C-4930-BF76-66DFCD259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2125" y="2429619"/>
            <a:ext cx="2799391" cy="2296233"/>
          </a:xfrm>
          <a:prstGeom prst="rect">
            <a:avLst/>
          </a:prstGeom>
        </p:spPr>
      </p:pic>
      <p:pic>
        <p:nvPicPr>
          <p:cNvPr id="18" name="Imagen 10">
            <a:extLst>
              <a:ext uri="{FF2B5EF4-FFF2-40B4-BE49-F238E27FC236}">
                <a16:creationId xmlns:a16="http://schemas.microsoft.com/office/drawing/2014/main" id="{03C4FCE3-4D33-40A7-BF08-D22E670B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943" y="5147"/>
            <a:ext cx="1389784" cy="1443644"/>
          </a:xfrm>
          <a:prstGeom prst="rect">
            <a:avLst/>
          </a:prstGeom>
        </p:spPr>
      </p:pic>
      <p:pic>
        <p:nvPicPr>
          <p:cNvPr id="3" name="Imagen 11">
            <a:extLst>
              <a:ext uri="{FF2B5EF4-FFF2-40B4-BE49-F238E27FC236}">
                <a16:creationId xmlns:a16="http://schemas.microsoft.com/office/drawing/2014/main" id="{BFA1CA2F-7ABF-4BE6-8354-A5AFC202C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731718"/>
            <a:ext cx="678873" cy="684019"/>
          </a:xfrm>
          <a:prstGeom prst="rect">
            <a:avLst/>
          </a:prstGeom>
        </p:spPr>
      </p:pic>
      <p:pic>
        <p:nvPicPr>
          <p:cNvPr id="4" name="Imagen 11">
            <a:extLst>
              <a:ext uri="{FF2B5EF4-FFF2-40B4-BE49-F238E27FC236}">
                <a16:creationId xmlns:a16="http://schemas.microsoft.com/office/drawing/2014/main" id="{9275990E-352E-4C63-9314-B450BC02C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55" y="731718"/>
            <a:ext cx="678873" cy="68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07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¡GRACIAS!</a:t>
            </a: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189" y="364956"/>
            <a:ext cx="6943003" cy="5204710"/>
          </a:xfr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0026EC6E-3B43-4006-834F-CB8087E1B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380" y="2441159"/>
            <a:ext cx="4328160" cy="312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398_TF55923798.potx" id="{4454A677-8E73-44E0-A68F-408C0C62B21B}" vid="{DE45F7DC-E4E5-496D-AA4D-4634ECE4CE47}"/>
    </a:ext>
  </a:extLst>
</a:theme>
</file>

<file path=ppt/theme/theme2.xml><?xml version="1.0" encoding="utf-8"?>
<a:theme xmlns:a="http://schemas.openxmlformats.org/drawingml/2006/main" name="1_Tema de Office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398_TF55923798.potx" id="{4454A677-8E73-44E0-A68F-408C0C62B21B}" vid="{DE45F7DC-E4E5-496D-AA4D-4634ECE4CE47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C429882D3BE8045A32BDED01CE4D3CE" ma:contentTypeVersion="7" ma:contentTypeDescription="Crear nuevo documento." ma:contentTypeScope="" ma:versionID="0883cb6c56e244d9d2c57e8a6fcb914f">
  <xsd:schema xmlns:xsd="http://www.w3.org/2001/XMLSchema" xmlns:xs="http://www.w3.org/2001/XMLSchema" xmlns:p="http://schemas.microsoft.com/office/2006/metadata/properties" xmlns:ns3="83a6796a-827f-4f9f-9a7c-7672157f0428" xmlns:ns4="2a47f85e-f834-4d0d-9132-64b017ae3507" targetNamespace="http://schemas.microsoft.com/office/2006/metadata/properties" ma:root="true" ma:fieldsID="b4470ef70d139a267ae0f84e33d5e20f" ns3:_="" ns4:_="">
    <xsd:import namespace="83a6796a-827f-4f9f-9a7c-7672157f0428"/>
    <xsd:import namespace="2a47f85e-f834-4d0d-9132-64b017ae350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a6796a-827f-4f9f-9a7c-7672157f04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47f85e-f834-4d0d-9132-64b017ae350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9FFFE3-B7C9-4E32-AF63-F5465F9D7AD1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7585A3F0-5B94-41A8-B35B-5DA5BF5E4D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42867F-0403-4DFF-8DDA-9B98D19AA25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3a6796a-827f-4f9f-9a7c-7672157f0428"/>
    <ds:schemaRef ds:uri="2a47f85e-f834-4d0d-9132-64b017ae350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Panorámica</PresentationFormat>
  <Slides>8</Slides>
  <Notes>5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0" baseType="lpstr">
      <vt:lpstr>Tema de Office</vt:lpstr>
      <vt:lpstr>1_Tema de Office</vt:lpstr>
      <vt:lpstr> Anteproyecto where is my</vt:lpstr>
      <vt:lpstr>El Problema</vt:lpstr>
      <vt:lpstr>Objetivos</vt:lpstr>
      <vt:lpstr>Requisitos funcionales y limitaciones </vt:lpstr>
      <vt:lpstr>Factibilidad</vt:lpstr>
      <vt:lpstr>Factibilidad</vt:lpstr>
      <vt:lpstr>VAN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Anteproyecto</dc:title>
  <dc:creator>Tamara Valentina Salgado Villalobos</dc:creator>
  <cp:lastModifiedBy>Tamara Valentina Salgado Villalobos</cp:lastModifiedBy>
  <cp:revision>2</cp:revision>
  <dcterms:created xsi:type="dcterms:W3CDTF">2020-06-29T23:59:49Z</dcterms:created>
  <dcterms:modified xsi:type="dcterms:W3CDTF">2020-06-30T04:56:21Z</dcterms:modified>
</cp:coreProperties>
</file>